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13"/>
  </p:notesMasterIdLst>
  <p:handoutMasterIdLst>
    <p:handoutMasterId r:id="rId14"/>
  </p:handoutMasterIdLst>
  <p:sldIdLst>
    <p:sldId id="272" r:id="rId2"/>
    <p:sldId id="280" r:id="rId3"/>
    <p:sldId id="279" r:id="rId4"/>
    <p:sldId id="278" r:id="rId5"/>
    <p:sldId id="258" r:id="rId6"/>
    <p:sldId id="270" r:id="rId7"/>
    <p:sldId id="261" r:id="rId8"/>
    <p:sldId id="262" r:id="rId9"/>
    <p:sldId id="263" r:id="rId10"/>
    <p:sldId id="276" r:id="rId11"/>
    <p:sldId id="273" r:id="rId12"/>
  </p:sldIdLst>
  <p:sldSz cx="9144000" cy="6858000" type="screen4x3"/>
  <p:notesSz cx="6731000" cy="9867900"/>
  <p:defaultTextStyle>
    <a:defPPr>
      <a:defRPr lang="de-DE"/>
    </a:defPPr>
    <a:lvl1pPr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40000"/>
      </a:spcAft>
      <a:buFont typeface="Wingdings" pitchFamily="2" charset="2"/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utiger LT Com 55 Roman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A4"/>
    <a:srgbClr val="D4E6F4"/>
    <a:srgbClr val="A2D7CB"/>
    <a:srgbClr val="4C99B2"/>
    <a:srgbClr val="99C5D3"/>
    <a:srgbClr val="66A8BE"/>
    <a:srgbClr val="B2D3DE"/>
    <a:srgbClr val="006E92"/>
    <a:srgbClr val="25BAE2"/>
    <a:srgbClr val="E1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5871" autoAdjust="0"/>
  </p:normalViewPr>
  <p:slideViewPr>
    <p:cSldViewPr showGuides="1">
      <p:cViewPr varScale="1">
        <p:scale>
          <a:sx n="89" d="100"/>
          <a:sy n="89" d="100"/>
        </p:scale>
        <p:origin x="-1350" y="-108"/>
      </p:cViewPr>
      <p:guideLst>
        <p:guide orient="horz" pos="3793"/>
        <p:guide orient="horz" pos="255"/>
        <p:guide orient="horz" pos="1026"/>
        <p:guide pos="5466"/>
        <p:guide pos="2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2" d="100"/>
          <a:sy n="82" d="100"/>
        </p:scale>
        <p:origin x="-3882" y="-474"/>
      </p:cViewPr>
      <p:guideLst>
        <p:guide orient="horz" pos="386"/>
        <p:guide orient="horz" pos="5830"/>
        <p:guide orient="horz" pos="2201"/>
        <p:guide orient="horz" pos="2065"/>
        <p:guide pos="306"/>
        <p:guide pos="39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iao-filer6.iao.fraunhofer.de\Benutzer414$\mkubach\Meine%20Dokumente\Projekte\SSEDIC%20Survey\130509%20Charts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943617261723371"/>
          <c:y val="0.10211478021187952"/>
          <c:w val="0.82026880274420444"/>
          <c:h val="0.636231472680315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4.0080160320641279E-3"/>
                  <c:y val="-5.3677610700260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292458933615258E-3"/>
                  <c:y val="-2.37165677243591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5737561596403982E-3"/>
                  <c:y val="5.92864892725021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'General Information'!$B$6:$B$9</c:f>
              <c:strCache>
                <c:ptCount val="4"/>
                <c:pt idx="0">
                  <c:v>0 - 10 employees</c:v>
                </c:pt>
                <c:pt idx="1">
                  <c:v>11 - 50 employees</c:v>
                </c:pt>
                <c:pt idx="2">
                  <c:v>51 - 250 employees</c:v>
                </c:pt>
                <c:pt idx="3">
                  <c:v>&gt;250 employees</c:v>
                </c:pt>
              </c:strCache>
            </c:strRef>
          </c:cat>
          <c:val>
            <c:numRef>
              <c:f>'General Information'!$E$6:$E$9</c:f>
              <c:numCache>
                <c:formatCode>0%</c:formatCode>
                <c:ptCount val="4"/>
                <c:pt idx="0">
                  <c:v>0.42857142857142855</c:v>
                </c:pt>
                <c:pt idx="1">
                  <c:v>0.35714285714285737</c:v>
                </c:pt>
                <c:pt idx="2">
                  <c:v>0.11904761904761907</c:v>
                </c:pt>
                <c:pt idx="3">
                  <c:v>9.5238095238095261E-2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581568"/>
        <c:axId val="143583104"/>
      </c:barChart>
      <c:catAx>
        <c:axId val="143581568"/>
        <c:scaling>
          <c:orientation val="minMax"/>
        </c:scaling>
        <c:delete val="0"/>
        <c:axPos val="b"/>
        <c:majorTickMark val="out"/>
        <c:minorTickMark val="none"/>
        <c:tickLblPos val="nextTo"/>
        <c:crossAx val="143583104"/>
        <c:crosses val="autoZero"/>
        <c:auto val="1"/>
        <c:lblAlgn val="ctr"/>
        <c:lblOffset val="100"/>
        <c:noMultiLvlLbl val="0"/>
      </c:catAx>
      <c:valAx>
        <c:axId val="1435831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0%" sourceLinked="0"/>
        <c:majorTickMark val="out"/>
        <c:minorTickMark val="none"/>
        <c:tickLblPos val="nextTo"/>
        <c:crossAx val="143581568"/>
        <c:crosses val="autoZero"/>
        <c:crossBetween val="between"/>
        <c:majorUnit val="0.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Frutiger 45 Light" pitchFamily="34" charset="0"/>
          <a:cs typeface="Times New Roman" pitchFamily="18" charset="0"/>
        </a:defRPr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914114797867183"/>
          <c:y val="3.6566681133362269E-2"/>
          <c:w val="0.93361437062706998"/>
          <c:h val="0.7683263686527372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1.1360634239460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6037647906846287E-3"/>
                  <c:y val="-5.7112754325215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018823953423144E-3"/>
                  <c:y val="-4.7494169873503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5.5653134777106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'General Information'!$B$17:$B$20</c:f>
              <c:strCache>
                <c:ptCount val="4"/>
                <c:pt idx="0">
                  <c:v>0 - 2 mio EUR</c:v>
                </c:pt>
                <c:pt idx="1">
                  <c:v>&gt;2 - 10 mio  EUR</c:v>
                </c:pt>
                <c:pt idx="2">
                  <c:v> &gt;10 - 50 mio  EUR</c:v>
                </c:pt>
                <c:pt idx="3">
                  <c:v>&gt;50 mio EUR</c:v>
                </c:pt>
              </c:strCache>
            </c:strRef>
          </c:cat>
          <c:val>
            <c:numRef>
              <c:f>'General Information'!$E$17:$E$20</c:f>
              <c:numCache>
                <c:formatCode>0%</c:formatCode>
                <c:ptCount val="4"/>
                <c:pt idx="0">
                  <c:v>0.66666666666666663</c:v>
                </c:pt>
                <c:pt idx="1">
                  <c:v>9.5238095238095247E-2</c:v>
                </c:pt>
                <c:pt idx="2">
                  <c:v>0.11904761904761905</c:v>
                </c:pt>
                <c:pt idx="3">
                  <c:v>0.11904761904761905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886592"/>
        <c:axId val="143892480"/>
      </c:barChart>
      <c:catAx>
        <c:axId val="143886592"/>
        <c:scaling>
          <c:orientation val="minMax"/>
        </c:scaling>
        <c:delete val="0"/>
        <c:axPos val="b"/>
        <c:majorTickMark val="out"/>
        <c:minorTickMark val="none"/>
        <c:tickLblPos val="nextTo"/>
        <c:crossAx val="143892480"/>
        <c:crosses val="autoZero"/>
        <c:auto val="1"/>
        <c:lblAlgn val="ctr"/>
        <c:lblOffset val="100"/>
        <c:noMultiLvlLbl val="0"/>
      </c:catAx>
      <c:valAx>
        <c:axId val="1438924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###0%" sourceLinked="0"/>
        <c:majorTickMark val="out"/>
        <c:minorTickMark val="none"/>
        <c:tickLblPos val="nextTo"/>
        <c:crossAx val="1438865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Frutiger 45 Light" pitchFamily="34" charset="0"/>
          <a:cs typeface="Times New Roman" pitchFamily="18" charset="0"/>
        </a:defRPr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v>Strongly Disagree</c:v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Problems'!$E$18:$F$18</c:f>
              <c:strCache>
                <c:ptCount val="2"/>
                <c:pt idx="0">
                  <c:v>We often encounter problems due to user
errors (e.g. incorrect user address)</c:v>
                </c:pt>
                <c:pt idx="1">
                  <c:v>We often encounter problems in our user
authentication management</c:v>
                </c:pt>
              </c:strCache>
            </c:strRef>
          </c:cat>
          <c:val>
            <c:numRef>
              <c:f>'Authentification and Problems'!$E$19:$F$19</c:f>
              <c:numCache>
                <c:formatCode>###0.0</c:formatCode>
                <c:ptCount val="2"/>
                <c:pt idx="0">
                  <c:v>40.909090909090914</c:v>
                </c:pt>
                <c:pt idx="1">
                  <c:v>25</c:v>
                </c:pt>
              </c:numCache>
            </c:numRef>
          </c:val>
        </c:ser>
        <c:ser>
          <c:idx val="1"/>
          <c:order val="1"/>
          <c:tx>
            <c:v>Disagree</c:v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Problems'!$E$18:$F$18</c:f>
              <c:strCache>
                <c:ptCount val="2"/>
                <c:pt idx="0">
                  <c:v>We often encounter problems due to user
errors (e.g. incorrect user address)</c:v>
                </c:pt>
                <c:pt idx="1">
                  <c:v>We often encounter problems in our user
authentication management</c:v>
                </c:pt>
              </c:strCache>
            </c:strRef>
          </c:cat>
          <c:val>
            <c:numRef>
              <c:f>'Authentification and Problems'!$E$20:$F$20</c:f>
              <c:numCache>
                <c:formatCode>###0.0</c:formatCode>
                <c:ptCount val="2"/>
                <c:pt idx="0">
                  <c:v>25</c:v>
                </c:pt>
                <c:pt idx="1">
                  <c:v>27.272727272727249</c:v>
                </c:pt>
              </c:numCache>
            </c:numRef>
          </c:val>
        </c:ser>
        <c:ser>
          <c:idx val="2"/>
          <c:order val="2"/>
          <c:tx>
            <c:v>Neutral</c:v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Problems'!$E$18:$F$18</c:f>
              <c:strCache>
                <c:ptCount val="2"/>
                <c:pt idx="0">
                  <c:v>We often encounter problems due to user
errors (e.g. incorrect user address)</c:v>
                </c:pt>
                <c:pt idx="1">
                  <c:v>We often encounter problems in our user
authentication management</c:v>
                </c:pt>
              </c:strCache>
            </c:strRef>
          </c:cat>
          <c:val>
            <c:numRef>
              <c:f>'Authentification and Problems'!$E$21:$F$21</c:f>
              <c:numCache>
                <c:formatCode>###0.0</c:formatCode>
                <c:ptCount val="2"/>
                <c:pt idx="0">
                  <c:v>25</c:v>
                </c:pt>
                <c:pt idx="1">
                  <c:v>36.363636363636338</c:v>
                </c:pt>
              </c:numCache>
            </c:numRef>
          </c:val>
        </c:ser>
        <c:ser>
          <c:idx val="3"/>
          <c:order val="3"/>
          <c:tx>
            <c:v>Agree</c:v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Problems'!$E$18:$F$18</c:f>
              <c:strCache>
                <c:ptCount val="2"/>
                <c:pt idx="0">
                  <c:v>We often encounter problems due to user
errors (e.g. incorrect user address)</c:v>
                </c:pt>
                <c:pt idx="1">
                  <c:v>We often encounter problems in our user
authentication management</c:v>
                </c:pt>
              </c:strCache>
            </c:strRef>
          </c:cat>
          <c:val>
            <c:numRef>
              <c:f>'Authentification and Problems'!$E$22:$F$22</c:f>
              <c:numCache>
                <c:formatCode>###0.0</c:formatCode>
                <c:ptCount val="2"/>
                <c:pt idx="0">
                  <c:v>9.0909090909090953</c:v>
                </c:pt>
                <c:pt idx="1">
                  <c:v>4.5454545454545459</c:v>
                </c:pt>
              </c:numCache>
            </c:numRef>
          </c:val>
        </c:ser>
        <c:ser>
          <c:idx val="4"/>
          <c:order val="4"/>
          <c:tx>
            <c:v>Strongly Agree</c:v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delete val="1"/>
            </c:dLbl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Problems'!$E$18:$F$18</c:f>
              <c:strCache>
                <c:ptCount val="2"/>
                <c:pt idx="0">
                  <c:v>We often encounter problems due to user
errors (e.g. incorrect user address)</c:v>
                </c:pt>
                <c:pt idx="1">
                  <c:v>We often encounter problems in our user
authentication management</c:v>
                </c:pt>
              </c:strCache>
            </c:strRef>
          </c:cat>
          <c:val>
            <c:numRef>
              <c:f>'Authentification and Problems'!$E$23:$F$23</c:f>
              <c:numCache>
                <c:formatCode>###0.0</c:formatCode>
                <c:ptCount val="2"/>
                <c:pt idx="0">
                  <c:v>0</c:v>
                </c:pt>
                <c:pt idx="1">
                  <c:v>6.8181818181818157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8394496"/>
        <c:axId val="38404480"/>
      </c:barChart>
      <c:catAx>
        <c:axId val="383944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de-DE"/>
          </a:p>
        </c:txPr>
        <c:crossAx val="38404480"/>
        <c:crosses val="autoZero"/>
        <c:auto val="1"/>
        <c:lblAlgn val="ctr"/>
        <c:lblOffset val="100"/>
        <c:noMultiLvlLbl val="0"/>
      </c:catAx>
      <c:valAx>
        <c:axId val="3840448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383944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4048898830555746"/>
          <c:y val="7.1280949215285896E-2"/>
          <c:w val="0.65149391563134018"/>
          <c:h val="0.1432185811910592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Frutiger 45 Light" pitchFamily="34" charset="0"/>
        </a:defRPr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2820242511008452"/>
          <c:y val="5.7001237134939133E-2"/>
          <c:w val="0.6402456924289428"/>
          <c:h val="0.74581773313791611"/>
        </c:manualLayout>
      </c:layout>
      <c:barChart>
        <c:barDir val="bar"/>
        <c:grouping val="clustered"/>
        <c:varyColors val="0"/>
        <c:ser>
          <c:idx val="1"/>
          <c:order val="0"/>
          <c:tx>
            <c:v>Tourism</c:v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9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Problems'!$S$43:$S$47</c:f>
              <c:strCache>
                <c:ptCount val="5"/>
                <c:pt idx="0">
                  <c:v>Other</c:v>
                </c:pt>
                <c:pt idx="1">
                  <c:v>False Information</c:v>
                </c:pt>
                <c:pt idx="2">
                  <c:v>Interpretation Error</c:v>
                </c:pt>
                <c:pt idx="3">
                  <c:v>Forgotten Password</c:v>
                </c:pt>
                <c:pt idx="4">
                  <c:v>Typing Errors</c:v>
                </c:pt>
              </c:strCache>
            </c:strRef>
          </c:cat>
          <c:val>
            <c:numRef>
              <c:f>'Authentification and Problems'!$Y$43:$Y$47</c:f>
              <c:numCache>
                <c:formatCode>###0.0%</c:formatCode>
                <c:ptCount val="5"/>
                <c:pt idx="0">
                  <c:v>6.25E-2</c:v>
                </c:pt>
                <c:pt idx="1">
                  <c:v>0.25</c:v>
                </c:pt>
                <c:pt idx="2">
                  <c:v>0.18750000000000006</c:v>
                </c:pt>
                <c:pt idx="3">
                  <c:v>0.125</c:v>
                </c:pt>
                <c:pt idx="4">
                  <c:v>0.6875</c:v>
                </c:pt>
              </c:numCache>
            </c:numRef>
          </c:val>
        </c:ser>
        <c:ser>
          <c:idx val="0"/>
          <c:order val="1"/>
          <c:tx>
            <c:v>Adult Entertainment</c:v>
          </c:tx>
          <c:spPr>
            <a:solidFill>
              <a:schemeClr val="tx1"/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9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Problems'!$S$43:$S$47</c:f>
              <c:strCache>
                <c:ptCount val="5"/>
                <c:pt idx="0">
                  <c:v>Other</c:v>
                </c:pt>
                <c:pt idx="1">
                  <c:v>False Information</c:v>
                </c:pt>
                <c:pt idx="2">
                  <c:v>Interpretation Error</c:v>
                </c:pt>
                <c:pt idx="3">
                  <c:v>Forgotten Password</c:v>
                </c:pt>
                <c:pt idx="4">
                  <c:v>Typing Errors</c:v>
                </c:pt>
              </c:strCache>
            </c:strRef>
          </c:cat>
          <c:val>
            <c:numRef>
              <c:f>'Authentification and Problems'!$V$43:$V$47</c:f>
              <c:numCache>
                <c:formatCode>###0.0%</c:formatCode>
                <c:ptCount val="5"/>
                <c:pt idx="0">
                  <c:v>9.0909090909090981E-2</c:v>
                </c:pt>
                <c:pt idx="1">
                  <c:v>0.18181818181818193</c:v>
                </c:pt>
                <c:pt idx="2">
                  <c:v>0.27272727272727282</c:v>
                </c:pt>
                <c:pt idx="3">
                  <c:v>0.54545454545454541</c:v>
                </c:pt>
                <c:pt idx="4">
                  <c:v>0.45454545454545453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434304"/>
        <c:axId val="38435840"/>
      </c:barChart>
      <c:catAx>
        <c:axId val="38434304"/>
        <c:scaling>
          <c:orientation val="minMax"/>
        </c:scaling>
        <c:delete val="0"/>
        <c:axPos val="l"/>
        <c:majorTickMark val="out"/>
        <c:minorTickMark val="none"/>
        <c:tickLblPos val="nextTo"/>
        <c:crossAx val="38435840"/>
        <c:crosses val="autoZero"/>
        <c:auto val="1"/>
        <c:lblAlgn val="ctr"/>
        <c:lblOffset val="100"/>
        <c:noMultiLvlLbl val="0"/>
      </c:catAx>
      <c:valAx>
        <c:axId val="38435840"/>
        <c:scaling>
          <c:orientation val="minMax"/>
          <c:max val="1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##0%" sourceLinked="0"/>
        <c:majorTickMark val="out"/>
        <c:minorTickMark val="none"/>
        <c:tickLblPos val="nextTo"/>
        <c:crossAx val="38434304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4942241310745249"/>
          <c:y val="0.91053053514754156"/>
          <c:w val="0.37905410584007593"/>
          <c:h val="6.6636795923522132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2848163353596094"/>
          <c:y val="1.5182005166207437E-2"/>
          <c:w val="0.57895852848182328"/>
          <c:h val="0.74390642141221663"/>
        </c:manualLayout>
      </c:layout>
      <c:barChart>
        <c:barDir val="bar"/>
        <c:grouping val="clustered"/>
        <c:varyColors val="0"/>
        <c:ser>
          <c:idx val="1"/>
          <c:order val="0"/>
          <c:tx>
            <c:v>Tourism</c:v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5.29100529100529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6730945821854912E-3"/>
                  <c:y val="5.29058867641543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Problems'!$S$7:$S$12</c:f>
              <c:strCache>
                <c:ptCount val="6"/>
                <c:pt idx="0">
                  <c:v>No authentication necessary</c:v>
                </c:pt>
                <c:pt idx="1">
                  <c:v>Other</c:v>
                </c:pt>
                <c:pt idx="2">
                  <c:v>Google ID / Open ID</c:v>
                </c:pt>
                <c:pt idx="3">
                  <c:v>National Electronic ID Card (e.g. German Personalausweis,...)</c:v>
                </c:pt>
                <c:pt idx="4">
                  <c:v>Facebook Connect</c:v>
                </c:pt>
                <c:pt idx="5">
                  <c:v>Username and Password</c:v>
                </c:pt>
              </c:strCache>
            </c:strRef>
          </c:cat>
          <c:val>
            <c:numRef>
              <c:f>'Authentification and Problems'!$Y$7:$Y$12</c:f>
              <c:numCache>
                <c:formatCode>###0.0%</c:formatCode>
                <c:ptCount val="6"/>
                <c:pt idx="0">
                  <c:v>0.90909090909090906</c:v>
                </c:pt>
                <c:pt idx="1">
                  <c:v>4.5454545454545463E-2</c:v>
                </c:pt>
                <c:pt idx="2" formatCode="0%">
                  <c:v>0</c:v>
                </c:pt>
                <c:pt idx="3" formatCode="0%">
                  <c:v>0</c:v>
                </c:pt>
                <c:pt idx="4">
                  <c:v>0.27272727272727282</c:v>
                </c:pt>
                <c:pt idx="5">
                  <c:v>0.13636363636363635</c:v>
                </c:pt>
              </c:numCache>
            </c:numRef>
          </c:val>
        </c:ser>
        <c:ser>
          <c:idx val="0"/>
          <c:order val="1"/>
          <c:tx>
            <c:v>Adult Entertainment</c:v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1.5873015873015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'Authentification and Problems'!$S$7:$S$12</c:f>
              <c:strCache>
                <c:ptCount val="6"/>
                <c:pt idx="0">
                  <c:v>No authentication necessary</c:v>
                </c:pt>
                <c:pt idx="1">
                  <c:v>Other</c:v>
                </c:pt>
                <c:pt idx="2">
                  <c:v>Google ID / Open ID</c:v>
                </c:pt>
                <c:pt idx="3">
                  <c:v>National Electronic ID Card (e.g. German Personalausweis,...)</c:v>
                </c:pt>
                <c:pt idx="4">
                  <c:v>Facebook Connect</c:v>
                </c:pt>
                <c:pt idx="5">
                  <c:v>Username and Password</c:v>
                </c:pt>
              </c:strCache>
            </c:strRef>
          </c:cat>
          <c:val>
            <c:numRef>
              <c:f>'Authentification and Problems'!$V$7:$V$12</c:f>
              <c:numCache>
                <c:formatCode>###0.0%</c:formatCode>
                <c:ptCount val="6"/>
                <c:pt idx="0">
                  <c:v>0.26666666666666677</c:v>
                </c:pt>
                <c:pt idx="1">
                  <c:v>0.26666666666666677</c:v>
                </c:pt>
                <c:pt idx="2">
                  <c:v>0.13333333333333339</c:v>
                </c:pt>
                <c:pt idx="3">
                  <c:v>0.2</c:v>
                </c:pt>
                <c:pt idx="4" formatCode="0%">
                  <c:v>0</c:v>
                </c:pt>
                <c:pt idx="5">
                  <c:v>0.66666666666666663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960512"/>
        <c:axId val="38970496"/>
      </c:barChart>
      <c:catAx>
        <c:axId val="38960512"/>
        <c:scaling>
          <c:orientation val="minMax"/>
        </c:scaling>
        <c:delete val="0"/>
        <c:axPos val="l"/>
        <c:majorTickMark val="out"/>
        <c:minorTickMark val="none"/>
        <c:tickLblPos val="nextTo"/>
        <c:crossAx val="38970496"/>
        <c:crosses val="autoZero"/>
        <c:auto val="1"/>
        <c:lblAlgn val="ctr"/>
        <c:lblOffset val="100"/>
        <c:noMultiLvlLbl val="0"/>
      </c:catAx>
      <c:valAx>
        <c:axId val="3897049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##0%" sourceLinked="0"/>
        <c:majorTickMark val="out"/>
        <c:minorTickMark val="none"/>
        <c:tickLblPos val="nextTo"/>
        <c:crossAx val="38960512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49789729808021321"/>
          <c:y val="0.8856756911406477"/>
          <c:w val="0.32579423439838617"/>
          <c:h val="7.858826255985741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>
          <a:latin typeface="Frutiger 45 Light" pitchFamily="34" charset="0"/>
        </a:defRPr>
      </a:pPr>
      <a:endParaRPr lang="de-DE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8323594068717426E-2"/>
          <c:y val="0.18770226537216828"/>
          <c:w val="0.85551416864001562"/>
          <c:h val="0.611823764747853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Lbls>
            <c:dLbl>
              <c:idx val="4"/>
              <c:layout>
                <c:manualLayout>
                  <c:x val="0"/>
                  <c:y val="1.2944983818770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eID!$AP$5:$AP$9</c:f>
              <c:strCache>
                <c:ptCount val="5"/>
                <c:pt idx="0">
                  <c:v>0 - 500 EUR</c:v>
                </c:pt>
                <c:pt idx="1">
                  <c:v>&gt; 500 - 3.000 EUR</c:v>
                </c:pt>
                <c:pt idx="2">
                  <c:v>&gt; 3.000 - 10.000 EUR</c:v>
                </c:pt>
                <c:pt idx="3">
                  <c:v>&gt; 10.000 EUR</c:v>
                </c:pt>
                <c:pt idx="4">
                  <c:v>No Idea</c:v>
                </c:pt>
              </c:strCache>
            </c:strRef>
          </c:cat>
          <c:val>
            <c:numRef>
              <c:f>eID!$AS$5:$AS$9</c:f>
              <c:numCache>
                <c:formatCode>0%</c:formatCode>
                <c:ptCount val="5"/>
                <c:pt idx="0">
                  <c:v>6.8181818181818177E-2</c:v>
                </c:pt>
                <c:pt idx="1">
                  <c:v>9.0909090909090981E-2</c:v>
                </c:pt>
                <c:pt idx="2">
                  <c:v>0.15909090909090917</c:v>
                </c:pt>
                <c:pt idx="3">
                  <c:v>6.8181818181818177E-2</c:v>
                </c:pt>
                <c:pt idx="4">
                  <c:v>0.61363636363636398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487168"/>
        <c:axId val="38488704"/>
      </c:barChart>
      <c:catAx>
        <c:axId val="38487168"/>
        <c:scaling>
          <c:orientation val="minMax"/>
        </c:scaling>
        <c:delete val="0"/>
        <c:axPos val="b"/>
        <c:majorTickMark val="out"/>
        <c:minorTickMark val="none"/>
        <c:tickLblPos val="nextTo"/>
        <c:crossAx val="38488704"/>
        <c:crosses val="autoZero"/>
        <c:auto val="1"/>
        <c:lblAlgn val="ctr"/>
        <c:lblOffset val="100"/>
        <c:noMultiLvlLbl val="0"/>
      </c:catAx>
      <c:valAx>
        <c:axId val="384887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###0%" sourceLinked="0"/>
        <c:majorTickMark val="out"/>
        <c:minorTickMark val="none"/>
        <c:tickLblPos val="nextTo"/>
        <c:crossAx val="384871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Frutiger 45 Light" pitchFamily="34" charset="0"/>
        </a:defRPr>
      </a:pPr>
      <a:endParaRPr lang="de-DE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E56AE-624E-49E0-8ED0-94A91F974A6E}" type="datetimeFigureOut">
              <a:rPr lang="de-DE" smtClean="0"/>
              <a:t>10.09.2013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3175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C5AC0-20DA-4069-B102-9653FA907D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779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5774" y="0"/>
            <a:ext cx="3599826" cy="493713"/>
          </a:xfrm>
          <a:prstGeom prst="rect">
            <a:avLst/>
          </a:prstGeom>
        </p:spPr>
        <p:txBody>
          <a:bodyPr vert="horz" lIns="0" tIns="90000" rIns="91440" bIns="45720" rtlCol="0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805700" y="0"/>
            <a:ext cx="1439525" cy="493713"/>
          </a:xfrm>
          <a:prstGeom prst="rect">
            <a:avLst/>
          </a:prstGeom>
        </p:spPr>
        <p:txBody>
          <a:bodyPr vert="horz" lIns="91440" tIns="90000" rIns="0" bIns="45720" rtlCol="0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D64C5CA1-81F4-43E1-8D15-34184FE6F392}" type="datetimeFigureOut">
              <a:rPr lang="de-DE" smtClean="0"/>
              <a:pPr/>
              <a:t>10.09.2013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5775" y="613350"/>
            <a:ext cx="3553117" cy="2664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85774" y="3494088"/>
            <a:ext cx="5759451" cy="576046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85774" y="9372600"/>
            <a:ext cx="3599826" cy="493713"/>
          </a:xfrm>
          <a:prstGeom prst="rect">
            <a:avLst/>
          </a:prstGeom>
        </p:spPr>
        <p:txBody>
          <a:bodyPr vert="horz" lIns="0" tIns="45720" rIns="91440" bIns="180000" rtlCol="0" anchor="b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805699" y="9372600"/>
            <a:ext cx="1439525" cy="493713"/>
          </a:xfrm>
          <a:prstGeom prst="rect">
            <a:avLst/>
          </a:prstGeom>
        </p:spPr>
        <p:txBody>
          <a:bodyPr vert="horz" lIns="91440" tIns="45720" rIns="0" bIns="180000" rtlCol="0" anchor="b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6F118F77-BF2E-4843-AA6C-ED9ACCB38B4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35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Clr>
        <a:srgbClr val="179C7D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360363" indent="-184150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536575" indent="-176213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715963" indent="-17462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896938" indent="-18097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5775" y="612775"/>
            <a:ext cx="3552825" cy="26654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85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5775" y="612775"/>
            <a:ext cx="3552825" cy="26654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855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85775" y="612775"/>
            <a:ext cx="3552825" cy="26654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8855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5775" y="612775"/>
            <a:ext cx="3552825" cy="2665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9744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773238"/>
            <a:ext cx="8208000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466725" y="249287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469275" y="2636890"/>
            <a:ext cx="8208000" cy="338447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466725" y="404813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2914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466725" y="406800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466725" y="249287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91" name="Text Box 19"/>
          <p:cNvSpPr txBox="1">
            <a:spLocks noChangeArrowheads="1"/>
          </p:cNvSpPr>
          <p:nvPr userDrawn="1"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Fraunhofer </a:t>
            </a:r>
            <a:r>
              <a:rPr lang="de-DE" sz="800" dirty="0" smtClean="0">
                <a:solidFill>
                  <a:schemeClr val="bg2"/>
                </a:solidFill>
              </a:rPr>
              <a:t>IAO</a:t>
            </a:r>
            <a:endParaRPr lang="de-DE" sz="800" dirty="0">
              <a:solidFill>
                <a:schemeClr val="bg2"/>
              </a:solidFill>
            </a:endParaRPr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773238"/>
            <a:ext cx="8208000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pic>
        <p:nvPicPr>
          <p:cNvPr id="2" name="Grafik 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699" y="3429000"/>
            <a:ext cx="4320604" cy="118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15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476823"/>
            <a:ext cx="8208000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466725" y="406800"/>
            <a:ext cx="8208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468000" y="1558800"/>
            <a:ext cx="8208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66725" y="1773238"/>
            <a:ext cx="8209275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6663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1224000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5" y="1773238"/>
            <a:ext cx="8208000" cy="4248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1763688" y="6374348"/>
            <a:ext cx="56166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216400" algn="l"/>
              </a:tabLst>
            </a:pPr>
            <a:r>
              <a:rPr lang="de-DE" sz="900" dirty="0" smtClean="0"/>
              <a:t>OID </a:t>
            </a:r>
            <a:r>
              <a:rPr lang="de-DE" sz="900" b="0" dirty="0" smtClean="0"/>
              <a:t>2013 - </a:t>
            </a: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Frutiger LT Com 55 Roman" pitchFamily="34" charset="0"/>
                <a:ea typeface="+mn-ea"/>
                <a:cs typeface="+mn-cs"/>
              </a:rPr>
              <a:t>Service providers’ requirements for eID solutions 	</a:t>
            </a:r>
            <a:fld id="{4893B0DF-C93E-4F17-A231-4DF8969ADEE1}" type="slidenum">
              <a:rPr lang="de-DE" sz="900" b="0" smtClean="0"/>
              <a:pPr>
                <a:tabLst>
                  <a:tab pos="4216400" algn="l"/>
                </a:tabLst>
              </a:pPr>
              <a:t>‹Nr.›</a:t>
            </a:fld>
            <a:endParaRPr lang="de-DE" sz="900" b="0" dirty="0"/>
          </a:p>
        </p:txBody>
      </p:sp>
    </p:spTree>
    <p:extLst>
      <p:ext uri="{BB962C8B-B14F-4D97-AF65-F5344CB8AC3E}">
        <p14:creationId xmlns:p14="http://schemas.microsoft.com/office/powerpoint/2010/main" val="2541841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60375" y="476250"/>
            <a:ext cx="822325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60375" y="2457450"/>
            <a:ext cx="822325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375" y="534988"/>
            <a:ext cx="8223250" cy="1044575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375" y="1754188"/>
            <a:ext cx="8223250" cy="5397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" name="Grafik 9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400" y="6300000"/>
            <a:ext cx="1417637" cy="388152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Fraunhofer </a:t>
            </a:r>
            <a:r>
              <a:rPr lang="de-DE" sz="800" dirty="0" smtClean="0">
                <a:solidFill>
                  <a:schemeClr val="bg2"/>
                </a:solidFill>
              </a:rPr>
              <a:t>IAO</a:t>
            </a:r>
            <a:endParaRPr lang="de-DE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1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34800"/>
            <a:ext cx="8208000" cy="12255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74800"/>
            <a:ext cx="8208000" cy="4248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55613" y="6433200"/>
            <a:ext cx="9001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de-DE" sz="800" dirty="0">
                <a:solidFill>
                  <a:schemeClr val="bg2"/>
                </a:solidFill>
              </a:rPr>
              <a:t>© Fraunhofer </a:t>
            </a:r>
            <a:r>
              <a:rPr lang="de-DE" sz="800" dirty="0" smtClean="0">
                <a:solidFill>
                  <a:schemeClr val="bg2"/>
                </a:solidFill>
              </a:rPr>
              <a:t>IAO</a:t>
            </a:r>
            <a:endParaRPr lang="de-DE" sz="800" dirty="0">
              <a:solidFill>
                <a:schemeClr val="bg2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469275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2" name="Grafik 1" descr="Logo_ausgetauscht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400" y="6300000"/>
            <a:ext cx="1417637" cy="38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2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3" r:id="rId2"/>
    <p:sldLayoutId id="2147483679" r:id="rId3"/>
    <p:sldLayoutId id="2147483674" r:id="rId4"/>
    <p:sldLayoutId id="214748368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Service providers’ requirements for eID </a:t>
            </a:r>
            <a:r>
              <a:rPr lang="en-US" dirty="0" smtClean="0"/>
              <a:t>solutions</a:t>
            </a:r>
            <a:br>
              <a:rPr lang="en-US" dirty="0" smtClean="0"/>
            </a:br>
            <a:r>
              <a:rPr lang="en-US" b="0" dirty="0" smtClean="0"/>
              <a:t>Empirical </a:t>
            </a:r>
            <a:r>
              <a:rPr lang="en-US" b="0" dirty="0"/>
              <a:t>evidence from </a:t>
            </a:r>
            <a:r>
              <a:rPr lang="en-US" b="0" dirty="0" smtClean="0"/>
              <a:t>the leisure </a:t>
            </a:r>
            <a:r>
              <a:rPr lang="en-US" b="0" dirty="0"/>
              <a:t>sector</a:t>
            </a:r>
            <a:endParaRPr lang="en-US" b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2169170"/>
            <a:ext cx="8223250" cy="25171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de-DE" dirty="0" smtClean="0"/>
              <a:t>Michael Kubach, Heiko Roßnagel, Rachelle Sellung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7544" y="5157192"/>
            <a:ext cx="8223250" cy="8277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de-DE" sz="1600" kern="0" dirty="0" smtClean="0"/>
              <a:t>Open Identity </a:t>
            </a:r>
            <a:r>
              <a:rPr lang="de-DE" sz="1600" kern="0" dirty="0" err="1" smtClean="0"/>
              <a:t>Summit</a:t>
            </a:r>
            <a:r>
              <a:rPr lang="de-DE" sz="1600" kern="0" dirty="0" smtClean="0"/>
              <a:t> 2013</a:t>
            </a:r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de-DE" sz="1600" kern="0" dirty="0" smtClean="0"/>
              <a:t>Kloster </a:t>
            </a:r>
            <a:r>
              <a:rPr lang="de-DE" sz="1600" kern="0" dirty="0" err="1" smtClean="0"/>
              <a:t>Banz</a:t>
            </a:r>
            <a:endParaRPr lang="de-DE" sz="1600" kern="0" dirty="0" smtClean="0"/>
          </a:p>
          <a:p>
            <a:pPr marL="0" indent="0" algn="r">
              <a:lnSpc>
                <a:spcPct val="90000"/>
              </a:lnSpc>
              <a:buFont typeface="Wingdings" pitchFamily="2" charset="2"/>
              <a:buNone/>
            </a:pPr>
            <a:r>
              <a:rPr lang="de-DE" sz="1600" kern="0" dirty="0" smtClean="0"/>
              <a:t>10./11. September 2013</a:t>
            </a:r>
          </a:p>
        </p:txBody>
      </p:sp>
    </p:spTree>
    <p:extLst>
      <p:ext uri="{BB962C8B-B14F-4D97-AF65-F5344CB8AC3E}">
        <p14:creationId xmlns:p14="http://schemas.microsoft.com/office/powerpoint/2010/main" val="15676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Relying parties </a:t>
            </a:r>
            <a:r>
              <a:rPr lang="en-US" dirty="0"/>
              <a:t>in our sample don’t see a pressing need to change their currently used authentication method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But </a:t>
            </a:r>
            <a:r>
              <a:rPr lang="en-US" dirty="0"/>
              <a:t>certain </a:t>
            </a:r>
            <a:r>
              <a:rPr lang="en-US" dirty="0" err="1"/>
              <a:t>eID</a:t>
            </a:r>
            <a:r>
              <a:rPr lang="en-US" dirty="0"/>
              <a:t> features </a:t>
            </a:r>
            <a:r>
              <a:rPr lang="en-US" dirty="0" smtClean="0"/>
              <a:t>could </a:t>
            </a:r>
            <a:r>
              <a:rPr lang="en-US" dirty="0"/>
              <a:t>be valuable for their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i.e. Age verification for adult entertainment</a:t>
            </a:r>
          </a:p>
          <a:p>
            <a:pPr lvl="1"/>
            <a:r>
              <a:rPr lang="en-US" dirty="0" smtClean="0"/>
              <a:t>Certified user address</a:t>
            </a:r>
          </a:p>
          <a:p>
            <a:r>
              <a:rPr lang="en-US" dirty="0"/>
              <a:t>F</a:t>
            </a:r>
            <a:r>
              <a:rPr lang="en-US" dirty="0" smtClean="0"/>
              <a:t>urther </a:t>
            </a:r>
            <a:r>
              <a:rPr lang="en-US" dirty="0"/>
              <a:t>development and marketing of the </a:t>
            </a:r>
            <a:r>
              <a:rPr lang="en-US" dirty="0" err="1"/>
              <a:t>eID</a:t>
            </a:r>
            <a:r>
              <a:rPr lang="en-US" dirty="0"/>
              <a:t> </a:t>
            </a:r>
            <a:r>
              <a:rPr lang="en-US" dirty="0" smtClean="0"/>
              <a:t>technology </a:t>
            </a:r>
            <a:r>
              <a:rPr lang="en-US" dirty="0"/>
              <a:t>should </a:t>
            </a:r>
            <a:r>
              <a:rPr lang="en-US" dirty="0" smtClean="0"/>
              <a:t>focus </a:t>
            </a:r>
            <a:r>
              <a:rPr lang="en-US" dirty="0"/>
              <a:t>on these features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is no ultimate reason that keeps service providers from implementing the </a:t>
            </a:r>
            <a:r>
              <a:rPr lang="en-US" dirty="0" err="1"/>
              <a:t>eID</a:t>
            </a:r>
            <a:r>
              <a:rPr lang="en-US" dirty="0"/>
              <a:t> technology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perceived benefits are high enough it will be adopted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02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</a:t>
            </a:r>
            <a:r>
              <a:rPr lang="de-DE" dirty="0" err="1" smtClean="0"/>
              <a:t>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spcAft>
                <a:spcPts val="600"/>
              </a:spcAft>
              <a:buFont typeface="Wingdings" pitchFamily="2" charset="2"/>
              <a:buNone/>
            </a:pPr>
            <a:r>
              <a:rPr lang="de-DE" sz="2000" b="1" kern="1200" dirty="0" err="1">
                <a:solidFill>
                  <a:schemeClr val="tx2"/>
                </a:solidFill>
                <a:latin typeface="Frutiger LT Com 55 Roman" pitchFamily="34" charset="0"/>
              </a:rPr>
              <a:t>Questions</a:t>
            </a:r>
            <a:r>
              <a:rPr lang="de-DE" sz="2000" b="1" kern="1200" dirty="0">
                <a:solidFill>
                  <a:schemeClr val="tx2"/>
                </a:solidFill>
                <a:latin typeface="Frutiger LT Com 55 Roman" pitchFamily="34" charset="0"/>
              </a:rPr>
              <a:t>? </a:t>
            </a:r>
            <a:r>
              <a:rPr lang="de-DE" sz="2000" b="1" kern="1200" dirty="0" err="1">
                <a:solidFill>
                  <a:schemeClr val="tx2"/>
                </a:solidFill>
                <a:latin typeface="Frutiger LT Com 55 Roman" pitchFamily="34" charset="0"/>
              </a:rPr>
              <a:t>Remarks</a:t>
            </a:r>
            <a:r>
              <a:rPr lang="de-DE" sz="2000" b="1" kern="1200" dirty="0">
                <a:solidFill>
                  <a:schemeClr val="tx2"/>
                </a:solidFill>
                <a:latin typeface="Frutiger LT Com 55 Roman" pitchFamily="34" charset="0"/>
              </a:rPr>
              <a:t>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u="sng" dirty="0" smtClean="0">
              <a:solidFill>
                <a:schemeClr val="hlink"/>
              </a:solidFill>
            </a:endParaRPr>
          </a:p>
          <a:p>
            <a:pPr marL="0" indent="0">
              <a:buNone/>
            </a:pPr>
            <a:r>
              <a:rPr lang="de-DE" u="sng" dirty="0">
                <a:solidFill>
                  <a:schemeClr val="hlink"/>
                </a:solidFill>
              </a:rPr>
              <a:t/>
            </a:r>
            <a:br>
              <a:rPr lang="de-DE" u="sng" dirty="0">
                <a:solidFill>
                  <a:schemeClr val="hlink"/>
                </a:solidFill>
              </a:rPr>
            </a:br>
            <a:r>
              <a:rPr lang="de-DE" dirty="0">
                <a:solidFill>
                  <a:schemeClr val="hlink"/>
                </a:solidFill>
              </a:rPr>
              <a:t>	</a:t>
            </a:r>
            <a:endParaRPr lang="de-DE" u="sng" dirty="0">
              <a:solidFill>
                <a:schemeClr val="hlink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5536" y="2912619"/>
            <a:ext cx="828092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Dr. Michael Kubach</a:t>
            </a:r>
          </a:p>
          <a:p>
            <a:pPr>
              <a:spcAft>
                <a:spcPts val="600"/>
              </a:spcAft>
            </a:pPr>
            <a:r>
              <a:rPr lang="de-DE" sz="1600" dirty="0" smtClean="0"/>
              <a:t>Tel. </a:t>
            </a:r>
            <a:r>
              <a:rPr lang="de-DE" sz="1600" dirty="0"/>
              <a:t>+49 711 970-2428</a:t>
            </a:r>
          </a:p>
          <a:p>
            <a:pPr algn="ctr">
              <a:spcAft>
                <a:spcPts val="600"/>
              </a:spcAft>
            </a:pPr>
            <a:r>
              <a:rPr lang="de-DE" sz="1600" dirty="0" smtClean="0"/>
              <a:t>firstname.lastname@iao.fraunhofer.de</a:t>
            </a:r>
            <a:endParaRPr lang="de-DE" sz="1600" dirty="0"/>
          </a:p>
          <a:p>
            <a:pPr>
              <a:spcAft>
                <a:spcPts val="600"/>
              </a:spcAft>
            </a:pPr>
            <a:endParaRPr lang="de-DE" sz="1600" dirty="0"/>
          </a:p>
          <a:p>
            <a:pPr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Competence Team </a:t>
            </a:r>
            <a:r>
              <a:rPr lang="de-DE" sz="1600" b="1" dirty="0" smtClean="0">
                <a:solidFill>
                  <a:schemeClr val="tx2"/>
                </a:solidFill>
              </a:rPr>
              <a:t>Identity Management</a:t>
            </a:r>
            <a:endParaRPr lang="de-DE" sz="16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1600" dirty="0"/>
              <a:t>Fraunhofer-Institut für Arbeitswirtschaft und Organisation IAO</a:t>
            </a:r>
          </a:p>
          <a:p>
            <a:pPr>
              <a:spcAft>
                <a:spcPts val="600"/>
              </a:spcAft>
            </a:pPr>
            <a:r>
              <a:rPr lang="de-DE" sz="1600" dirty="0"/>
              <a:t>Nobelstraße 12 | 70569 Stuttgart</a:t>
            </a:r>
          </a:p>
          <a:p>
            <a:pPr>
              <a:spcAft>
                <a:spcPts val="600"/>
              </a:spcAft>
            </a:pPr>
            <a:endParaRPr lang="de-DE" sz="1600" dirty="0"/>
          </a:p>
          <a:p>
            <a:pPr>
              <a:spcAft>
                <a:spcPts val="600"/>
              </a:spcAft>
            </a:pPr>
            <a:r>
              <a:rPr lang="de-DE" sz="1400" dirty="0"/>
              <a:t>www.swm.iao.fraunhofer.de</a:t>
            </a:r>
          </a:p>
          <a:p>
            <a:pPr>
              <a:spcAft>
                <a:spcPts val="600"/>
              </a:spcAft>
            </a:pPr>
            <a:r>
              <a:rPr lang="de-DE" sz="1400" dirty="0"/>
              <a:t>www.ikt.iao.fraunhofer.de</a:t>
            </a:r>
          </a:p>
        </p:txBody>
      </p:sp>
      <p:sp>
        <p:nvSpPr>
          <p:cNvPr id="3" name="Rechteck 2"/>
          <p:cNvSpPr/>
          <p:nvPr/>
        </p:nvSpPr>
        <p:spPr>
          <a:xfrm>
            <a:off x="6120680" y="2911296"/>
            <a:ext cx="3923928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1" dirty="0" smtClean="0">
                <a:solidFill>
                  <a:schemeClr val="tx2"/>
                </a:solidFill>
              </a:rPr>
              <a:t>Rachelle </a:t>
            </a:r>
            <a:r>
              <a:rPr lang="de-DE" sz="1600" b="1" dirty="0" smtClean="0">
                <a:solidFill>
                  <a:schemeClr val="tx2"/>
                </a:solidFill>
              </a:rPr>
              <a:t>Sellung, B.B.A.</a:t>
            </a:r>
            <a:endParaRPr lang="de-DE" sz="16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1600" dirty="0" smtClean="0"/>
              <a:t>Tel. </a:t>
            </a:r>
            <a:r>
              <a:rPr lang="de-DE" sz="1600" dirty="0"/>
              <a:t>+49 711 </a:t>
            </a:r>
            <a:r>
              <a:rPr lang="de-DE" sz="1600" dirty="0" smtClean="0"/>
              <a:t>970-2145</a:t>
            </a:r>
            <a:endParaRPr lang="de-DE" sz="1600" dirty="0"/>
          </a:p>
        </p:txBody>
      </p:sp>
      <p:sp>
        <p:nvSpPr>
          <p:cNvPr id="6" name="Rechteck 5"/>
          <p:cNvSpPr/>
          <p:nvPr/>
        </p:nvSpPr>
        <p:spPr>
          <a:xfrm>
            <a:off x="3384376" y="2911296"/>
            <a:ext cx="3923928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1" dirty="0">
                <a:solidFill>
                  <a:schemeClr val="tx2"/>
                </a:solidFill>
              </a:rPr>
              <a:t>Dr. Heiko Roßnagel</a:t>
            </a:r>
          </a:p>
          <a:p>
            <a:pPr>
              <a:spcAft>
                <a:spcPts val="600"/>
              </a:spcAft>
            </a:pPr>
            <a:r>
              <a:rPr lang="de-DE" sz="1600" dirty="0" smtClean="0"/>
              <a:t>Tel. </a:t>
            </a:r>
            <a:r>
              <a:rPr lang="de-DE" sz="1600" dirty="0"/>
              <a:t>+49 711 </a:t>
            </a:r>
            <a:r>
              <a:rPr lang="de-DE" sz="1600" dirty="0" smtClean="0"/>
              <a:t>970-2145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8533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Richtungspfeil 3"/>
          <p:cNvSpPr/>
          <p:nvPr/>
        </p:nvSpPr>
        <p:spPr bwMode="auto">
          <a:xfrm>
            <a:off x="467544" y="1798845"/>
            <a:ext cx="3384376" cy="1800200"/>
          </a:xfrm>
          <a:prstGeom prst="homePlate">
            <a:avLst>
              <a:gd name="adj" fmla="val 23829"/>
            </a:avLst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dirty="0"/>
              <a:t>eIDs </a:t>
            </a:r>
            <a:r>
              <a:rPr lang="de-DE" dirty="0" err="1"/>
              <a:t>infrastructures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implemented</a:t>
            </a:r>
            <a:r>
              <a:rPr lang="de-DE" dirty="0"/>
              <a:t> in </a:t>
            </a:r>
            <a:r>
              <a:rPr lang="de-DE" dirty="0" err="1"/>
              <a:t>many</a:t>
            </a:r>
            <a:r>
              <a:rPr lang="de-DE" dirty="0"/>
              <a:t> EU </a:t>
            </a:r>
            <a:r>
              <a:rPr lang="de-DE" dirty="0" err="1"/>
              <a:t>member</a:t>
            </a:r>
            <a:r>
              <a:rPr lang="de-DE" dirty="0"/>
              <a:t> </a:t>
            </a:r>
            <a:r>
              <a:rPr lang="de-DE" dirty="0" err="1"/>
              <a:t>states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utiger LT Com 55 Roman" pitchFamily="34" charset="0"/>
            </a:endParaRPr>
          </a:p>
        </p:txBody>
      </p:sp>
      <p:sp>
        <p:nvSpPr>
          <p:cNvPr id="5" name="Richtungspfeil 4"/>
          <p:cNvSpPr/>
          <p:nvPr/>
        </p:nvSpPr>
        <p:spPr bwMode="auto">
          <a:xfrm flipH="1">
            <a:off x="5292080" y="1772816"/>
            <a:ext cx="3384376" cy="1800200"/>
          </a:xfrm>
          <a:prstGeom prst="homePlate">
            <a:avLst>
              <a:gd name="adj" fmla="val 23829"/>
            </a:avLst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lacks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original </a:t>
            </a:r>
            <a:r>
              <a:rPr lang="de-DE" dirty="0" err="1"/>
              <a:t>expectations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5" y="4005064"/>
            <a:ext cx="8208000" cy="359618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tx2"/>
                </a:solidFill>
              </a:rPr>
              <a:t>Observation:</a:t>
            </a:r>
          </a:p>
          <a:p>
            <a:r>
              <a:rPr lang="de-DE" dirty="0" smtClean="0"/>
              <a:t>lack </a:t>
            </a:r>
            <a:r>
              <a:rPr lang="de-DE" dirty="0" err="1"/>
              <a:t>of</a:t>
            </a:r>
            <a:r>
              <a:rPr lang="de-DE" dirty="0"/>
              <a:t> real-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perceived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beneficial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 smtClean="0"/>
              <a:t>users</a:t>
            </a:r>
            <a:endParaRPr lang="de-DE" dirty="0" smtClean="0"/>
          </a:p>
          <a:p>
            <a:r>
              <a:rPr lang="de-DE" dirty="0" smtClean="0"/>
              <a:t>Research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focused</a:t>
            </a:r>
            <a:r>
              <a:rPr lang="de-DE" dirty="0" smtClean="0"/>
              <a:t> on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aspects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 flipH="1">
            <a:off x="3563886" y="1865002"/>
            <a:ext cx="20162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900" dirty="0" smtClean="0">
                <a:solidFill>
                  <a:schemeClr val="tx2"/>
                </a:solidFill>
              </a:rPr>
              <a:t>?</a:t>
            </a:r>
            <a:endParaRPr lang="de-DE" sz="9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4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perspective</a:t>
            </a:r>
            <a:r>
              <a:rPr lang="de-DE" dirty="0" smtClean="0"/>
              <a:t> on eID </a:t>
            </a:r>
            <a:r>
              <a:rPr lang="de-DE" dirty="0" err="1" smtClean="0"/>
              <a:t>technology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be successfully adopted on a wide scale, eID solutions have to be designed under consideration of the underlying market structure</a:t>
            </a:r>
          </a:p>
          <a:p>
            <a:r>
              <a:rPr lang="en-GB" dirty="0" smtClean="0"/>
              <a:t>Multi-sided market: different types of customers (End-users, Service Providers/Relying Parties, Identity Providers), depending on each other</a:t>
            </a:r>
          </a:p>
          <a:p>
            <a:r>
              <a:rPr lang="en-GB" dirty="0" smtClean="0"/>
              <a:t>Joint participation makes the platform more valuable to each customer</a:t>
            </a:r>
          </a:p>
          <a:p>
            <a:pPr marL="360000" lvl="1">
              <a:buClr>
                <a:schemeClr val="tx2"/>
              </a:buClr>
            </a:pPr>
            <a:r>
              <a:rPr lang="en-GB" dirty="0" smtClean="0">
                <a:sym typeface="Wingdings" pitchFamily="2" charset="2"/>
              </a:rPr>
              <a:t>Indirect network externalities between customers</a:t>
            </a:r>
          </a:p>
          <a:p>
            <a:pPr marL="645750" lvl="2" indent="-285750">
              <a:buClr>
                <a:schemeClr val="tx2"/>
              </a:buClr>
              <a:buFont typeface="Wingdings"/>
              <a:buChar char="è"/>
            </a:pP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Postive</a:t>
            </a:r>
            <a:r>
              <a:rPr lang="en-GB" dirty="0" smtClean="0">
                <a:sym typeface="Wingdings" pitchFamily="2" charset="2"/>
              </a:rPr>
              <a:t> feedback creating exponential growth once critical mass has 	been achieved</a:t>
            </a:r>
          </a:p>
          <a:p>
            <a:pPr marL="645750" lvl="2" indent="-285750">
              <a:buClr>
                <a:schemeClr val="tx2"/>
              </a:buClr>
              <a:buFont typeface="Wingdings"/>
              <a:buChar char="è"/>
            </a:pPr>
            <a:r>
              <a:rPr lang="en-GB" dirty="0" smtClean="0">
                <a:sym typeface="Wingdings" pitchFamily="2" charset="2"/>
              </a:rPr>
              <a:t> Low adoption: low value for all sides creating negative feedback</a:t>
            </a:r>
          </a:p>
          <a:p>
            <a:pPr marL="645750" lvl="2" indent="-285750">
              <a:buClr>
                <a:schemeClr val="tx2"/>
              </a:buClr>
              <a:buFont typeface="Wingdings"/>
              <a:buChar char="è"/>
            </a:pPr>
            <a:endParaRPr lang="en-GB" dirty="0" smtClean="0">
              <a:sym typeface="Wingdings" pitchFamily="2" charset="2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hteck 3"/>
          <p:cNvSpPr/>
          <p:nvPr/>
        </p:nvSpPr>
        <p:spPr bwMode="auto">
          <a:xfrm>
            <a:off x="467544" y="5373216"/>
            <a:ext cx="8208912" cy="6480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715963"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</a:pP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What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are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the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requirements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of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the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different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stakeholders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in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order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to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adopt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 eID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solutions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Com 55 Roman" pitchFamily="34" charset="0"/>
              </a:rPr>
              <a:t>?</a:t>
            </a:r>
          </a:p>
        </p:txBody>
      </p:sp>
      <p:sp>
        <p:nvSpPr>
          <p:cNvPr id="5" name="Pfeil nach rechts 4"/>
          <p:cNvSpPr/>
          <p:nvPr/>
        </p:nvSpPr>
        <p:spPr bwMode="auto">
          <a:xfrm>
            <a:off x="611560" y="5481228"/>
            <a:ext cx="432048" cy="432048"/>
          </a:xfrm>
          <a:prstGeom prst="rightArrow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Frutiger LT Com 55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61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smtClean="0"/>
              <a:t>eID </a:t>
            </a:r>
            <a:r>
              <a:rPr lang="de-DE" dirty="0" err="1"/>
              <a:t>s</a:t>
            </a:r>
            <a:r>
              <a:rPr lang="de-DE" dirty="0" err="1" smtClean="0"/>
              <a:t>takeholders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71163"/>
              </p:ext>
            </p:extLst>
          </p:nvPr>
        </p:nvGraphicFramePr>
        <p:xfrm>
          <a:off x="35496" y="2520660"/>
          <a:ext cx="8856984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Visio" r:id="rId4" imgW="4499551" imgH="1332807" progId="Visio.Drawing.11">
                  <p:embed/>
                </p:oleObj>
              </mc:Choice>
              <mc:Fallback>
                <p:oleObj name="Visio" r:id="rId4" imgW="4499551" imgH="133280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2520660"/>
                        <a:ext cx="8856984" cy="280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pieren 9"/>
          <p:cNvGrpSpPr/>
          <p:nvPr/>
        </p:nvGrpSpPr>
        <p:grpSpPr>
          <a:xfrm>
            <a:off x="683568" y="1484784"/>
            <a:ext cx="3736032" cy="1325129"/>
            <a:chOff x="683568" y="1484784"/>
            <a:chExt cx="3736032" cy="1325129"/>
          </a:xfrm>
        </p:grpSpPr>
        <p:sp>
          <p:nvSpPr>
            <p:cNvPr id="5" name="Abgerundete rechteckige Legende 4"/>
            <p:cNvSpPr/>
            <p:nvPr/>
          </p:nvSpPr>
          <p:spPr bwMode="auto">
            <a:xfrm>
              <a:off x="773733" y="1610798"/>
              <a:ext cx="1296144" cy="720080"/>
            </a:xfrm>
            <a:prstGeom prst="wedgeRoundRectCallou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 typeface="Wingdings" pitchFamily="2" charset="2"/>
                <a:buNone/>
                <a:tabLst/>
              </a:pPr>
              <a:r>
                <a:rPr kumimoji="0" lang="de-DE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Previous</a:t>
              </a:r>
              <a:r>
                <a:rPr kumimoji="0" lang="de-DE" sz="1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 </a:t>
              </a:r>
              <a:r>
                <a:rPr kumimoji="0" lang="de-DE" sz="18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work</a:t>
              </a:r>
              <a:r>
                <a:rPr kumimoji="0" lang="de-DE" sz="1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: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 LT Com 55 Roman" pitchFamily="34" charset="0"/>
              </a:endParaRPr>
            </a:p>
          </p:txBody>
        </p:sp>
        <p:sp>
          <p:nvSpPr>
            <p:cNvPr id="8" name="Abgerundete rechteckige Legende 7"/>
            <p:cNvSpPr/>
            <p:nvPr/>
          </p:nvSpPr>
          <p:spPr bwMode="auto">
            <a:xfrm>
              <a:off x="683568" y="1484784"/>
              <a:ext cx="3736032" cy="972108"/>
            </a:xfrm>
            <a:prstGeom prst="wedgeRoundRectCallout">
              <a:avLst/>
            </a:prstGeom>
            <a:noFill/>
            <a:ln w="19050">
              <a:solidFill>
                <a:srgbClr val="0070C0"/>
              </a:solidFill>
            </a:ln>
            <a:effectLst/>
            <a:ex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 typeface="Wingdings" pitchFamily="2" charset="2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Frutiger LT Com 55 Roman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835696" y="1495707"/>
              <a:ext cx="2549953" cy="1314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Roßnagel et al. (2014): Users’ Willingness to Pay for Web Identity Management Systems in </a:t>
              </a:r>
              <a:r>
                <a:rPr lang="en-GB" sz="1100" i="1" dirty="0" smtClean="0"/>
                <a:t>European Journal of Information Systems (forthcoming)</a:t>
              </a:r>
              <a:endParaRPr lang="de-DE" sz="1100" dirty="0" smtClean="0"/>
            </a:p>
            <a:p>
              <a:endParaRPr lang="de-DE" sz="2000" dirty="0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4716016" y="1484784"/>
            <a:ext cx="3736032" cy="972108"/>
            <a:chOff x="4716016" y="1484784"/>
            <a:chExt cx="3736032" cy="972108"/>
          </a:xfrm>
        </p:grpSpPr>
        <p:sp>
          <p:nvSpPr>
            <p:cNvPr id="11" name="Abgerundete rechteckige Legende 10"/>
            <p:cNvSpPr/>
            <p:nvPr/>
          </p:nvSpPr>
          <p:spPr bwMode="auto">
            <a:xfrm flipH="1">
              <a:off x="4716016" y="1484784"/>
              <a:ext cx="3736032" cy="972108"/>
            </a:xfrm>
            <a:prstGeom prst="wedgeRoundRectCallout">
              <a:avLst/>
            </a:prstGeom>
            <a:noFill/>
            <a:ln w="19050">
              <a:solidFill>
                <a:srgbClr val="FF0000"/>
              </a:solidFill>
            </a:ln>
            <a:effectLst/>
            <a:ex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 typeface="Wingdings" pitchFamily="2" charset="2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Frutiger LT Com 55 Roman" pitchFamily="34" charset="0"/>
              </a:endParaRPr>
            </a:p>
          </p:txBody>
        </p:sp>
        <p:sp>
          <p:nvSpPr>
            <p:cNvPr id="13" name="Abgerundete rechteckige Legende 12"/>
            <p:cNvSpPr/>
            <p:nvPr/>
          </p:nvSpPr>
          <p:spPr bwMode="auto">
            <a:xfrm>
              <a:off x="4788024" y="1610798"/>
              <a:ext cx="1296144" cy="720080"/>
            </a:xfrm>
            <a:prstGeom prst="wedgeRoundRectCallou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 typeface="Wingdings" pitchFamily="2" charset="2"/>
                <a:buNone/>
                <a:tabLst/>
              </a:pPr>
              <a:r>
                <a: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Focus </a:t>
              </a:r>
              <a:r>
                <a:rPr kumimoji="0" lang="de-DE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of</a:t>
              </a:r>
              <a:r>
                <a: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 </a:t>
              </a:r>
              <a:r>
                <a:rPr kumimoji="0" lang="de-DE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this</a:t>
              </a:r>
              <a:r>
                <a: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 </a:t>
              </a:r>
              <a:r>
                <a:rPr kumimoji="0" lang="de-DE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study</a:t>
              </a:r>
              <a:r>
                <a:rPr kumimoji="0" lang="de-DE" sz="1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Frutiger LT Com 55 Roman" pitchFamily="34" charset="0"/>
                </a:rPr>
                <a:t>: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utiger LT Com 55 Roman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6084168" y="1541873"/>
              <a:ext cx="233662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Service </a:t>
              </a:r>
              <a:r>
                <a:rPr lang="en-US" sz="1200" dirty="0"/>
                <a:t>providers’ requirements for eID </a:t>
              </a:r>
              <a:r>
                <a:rPr lang="en-US" sz="1200" dirty="0" smtClean="0"/>
                <a:t>solutions - Empirical </a:t>
              </a:r>
              <a:r>
                <a:rPr lang="en-US" sz="1200" dirty="0"/>
                <a:t>evidence from the leisure sector</a:t>
              </a:r>
              <a:endParaRPr lang="de-DE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740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467542" y="3357249"/>
            <a:ext cx="1656000" cy="230444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36000" rIns="36000" anchor="ctr"/>
          <a:lstStyle/>
          <a:p>
            <a:pPr algn="ctr"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Sample Characteristics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2123542" y="3357249"/>
            <a:ext cx="6542846" cy="23047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108000" tIns="108000"/>
          <a:lstStyle/>
          <a:p>
            <a:pPr algn="ctr">
              <a:spcAft>
                <a:spcPts val="300"/>
              </a:spcAft>
              <a:defRPr/>
            </a:pPr>
            <a:r>
              <a:rPr lang="en-GB" sz="1400" b="0" dirty="0" smtClean="0"/>
              <a:t>Markets addressed: 30% National, 25% Europe, 45% Global</a:t>
            </a:r>
            <a:endParaRPr lang="en-GB" sz="1400" b="0" dirty="0"/>
          </a:p>
        </p:txBody>
      </p:sp>
      <p:sp>
        <p:nvSpPr>
          <p:cNvPr id="83972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de-DE" dirty="0" smtClean="0"/>
              <a:t>Survey design </a:t>
            </a:r>
            <a:r>
              <a:rPr lang="de-DE" dirty="0" err="1" smtClean="0"/>
              <a:t>and</a:t>
            </a:r>
            <a:r>
              <a:rPr lang="de-DE" dirty="0" smtClean="0"/>
              <a:t> sample </a:t>
            </a:r>
            <a:r>
              <a:rPr lang="de-DE" dirty="0" err="1"/>
              <a:t>c</a:t>
            </a:r>
            <a:r>
              <a:rPr lang="de-DE" dirty="0" err="1" smtClean="0"/>
              <a:t>haracteristics</a:t>
            </a:r>
            <a:r>
              <a:rPr lang="de-DE" dirty="0" smtClean="0"/>
              <a:t> </a:t>
            </a:r>
            <a:endParaRPr lang="en-GB" sz="2400" dirty="0" smtClean="0"/>
          </a:p>
        </p:txBody>
      </p:sp>
      <p:sp>
        <p:nvSpPr>
          <p:cNvPr id="83974" name="Rechteck 4"/>
          <p:cNvSpPr>
            <a:spLocks noChangeArrowheads="1"/>
          </p:cNvSpPr>
          <p:nvPr/>
        </p:nvSpPr>
        <p:spPr bwMode="auto">
          <a:xfrm>
            <a:off x="467542" y="1628799"/>
            <a:ext cx="1656000" cy="17284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sz="1400" dirty="0" smtClean="0">
                <a:solidFill>
                  <a:schemeClr val="bg1"/>
                </a:solidFill>
              </a:rPr>
              <a:t>Survey Design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23542" y="1628799"/>
            <a:ext cx="6552914" cy="172819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108000" anchor="ctr"/>
          <a:lstStyle/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b="0" dirty="0" smtClean="0"/>
              <a:t>Considered Stakeholders: Relying Parties in the B2C Market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b="0" dirty="0" smtClean="0"/>
              <a:t>Two sectors of the leisure industry: tourism and adult entertainmen</a:t>
            </a:r>
            <a:r>
              <a:rPr lang="en-GB" sz="1400" dirty="0"/>
              <a:t>t</a:t>
            </a:r>
            <a:endParaRPr lang="en-GB" sz="1400" b="0" dirty="0" smtClean="0"/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dirty="0" smtClean="0"/>
              <a:t>Fully standardized questionnaire offered online and on paper 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b="0" dirty="0" smtClean="0"/>
              <a:t>Participants were contacted at trade shows and by E-Mail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b="0" dirty="0" smtClean="0"/>
              <a:t>65 respondents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GB" sz="1400" dirty="0" smtClean="0"/>
              <a:t>Analysis: Descriptive, Comparison of Means</a:t>
            </a:r>
            <a:endParaRPr lang="en-GB" sz="1400" b="0" dirty="0" smtClean="0"/>
          </a:p>
        </p:txBody>
      </p:sp>
      <p:grpSp>
        <p:nvGrpSpPr>
          <p:cNvPr id="83977" name="Gruppieren 7"/>
          <p:cNvGrpSpPr>
            <a:grpSpLocks/>
          </p:cNvGrpSpPr>
          <p:nvPr/>
        </p:nvGrpSpPr>
        <p:grpSpPr bwMode="auto">
          <a:xfrm>
            <a:off x="2267745" y="3816646"/>
            <a:ext cx="6264563" cy="1700586"/>
            <a:chOff x="64560" y="-307116"/>
            <a:chExt cx="13271417" cy="2003263"/>
          </a:xfrm>
        </p:grpSpPr>
        <p:graphicFrame>
          <p:nvGraphicFramePr>
            <p:cNvPr id="9" name="Diagramm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64189456"/>
                </p:ext>
              </p:extLst>
            </p:nvPr>
          </p:nvGraphicFramePr>
          <p:xfrm>
            <a:off x="64560" y="-307116"/>
            <a:ext cx="6712755" cy="19509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0" name="Diagramm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81122042"/>
                </p:ext>
              </p:extLst>
            </p:nvPr>
          </p:nvGraphicFramePr>
          <p:xfrm>
            <a:off x="7081778" y="-137467"/>
            <a:ext cx="6254199" cy="18336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1680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467544" y="3436420"/>
            <a:ext cx="1656000" cy="22320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36000" rIns="36000" anchor="ctr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Types of problems encountered due </a:t>
            </a:r>
            <a:r>
              <a:rPr lang="en-US" sz="1400" dirty="0" smtClean="0">
                <a:solidFill>
                  <a:schemeClr val="bg1"/>
                </a:solidFill>
              </a:rPr>
              <a:t>to </a:t>
            </a:r>
            <a:r>
              <a:rPr lang="en-US" sz="1400" dirty="0">
                <a:solidFill>
                  <a:schemeClr val="bg1"/>
                </a:solidFill>
              </a:rPr>
              <a:t>user errors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2123543" y="3436420"/>
            <a:ext cx="6549117" cy="22320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sp>
        <p:nvSpPr>
          <p:cNvPr id="86020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GB" sz="2400" cap="none" dirty="0" smtClean="0"/>
              <a:t>Frequency and types of errors in user authen</a:t>
            </a:r>
            <a:r>
              <a:rPr lang="en-GB" dirty="0" smtClean="0"/>
              <a:t>tication</a:t>
            </a:r>
            <a:endParaRPr lang="en-GB" sz="2400" cap="none" dirty="0" smtClean="0"/>
          </a:p>
        </p:txBody>
      </p:sp>
      <p:sp>
        <p:nvSpPr>
          <p:cNvPr id="86022" name="Rechteck 4"/>
          <p:cNvSpPr>
            <a:spLocks noChangeArrowheads="1"/>
          </p:cNvSpPr>
          <p:nvPr/>
        </p:nvSpPr>
        <p:spPr bwMode="auto">
          <a:xfrm>
            <a:off x="467543" y="1268413"/>
            <a:ext cx="1656000" cy="14398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Frequency of </a:t>
            </a:r>
            <a:r>
              <a:rPr lang="en-US" sz="1200" dirty="0">
                <a:solidFill>
                  <a:schemeClr val="bg1"/>
                </a:solidFill>
              </a:rPr>
              <a:t>(user generated) </a:t>
            </a:r>
            <a:r>
              <a:rPr lang="en-US" sz="1400" dirty="0">
                <a:solidFill>
                  <a:schemeClr val="bg1"/>
                </a:solidFill>
              </a:rPr>
              <a:t>errors in user authentication management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23543" y="1268413"/>
            <a:ext cx="6549117" cy="14398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graphicFrame>
        <p:nvGraphicFramePr>
          <p:cNvPr id="13" name="Diagram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627418"/>
              </p:ext>
            </p:extLst>
          </p:nvPr>
        </p:nvGraphicFramePr>
        <p:xfrm>
          <a:off x="2340446" y="1196752"/>
          <a:ext cx="6369647" cy="1511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093412"/>
              </p:ext>
            </p:extLst>
          </p:nvPr>
        </p:nvGraphicFramePr>
        <p:xfrm>
          <a:off x="1403646" y="3392130"/>
          <a:ext cx="7272810" cy="2276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6026" name="Textfeld 14"/>
          <p:cNvSpPr txBox="1">
            <a:spLocks noChangeArrowheads="1"/>
          </p:cNvSpPr>
          <p:nvPr/>
        </p:nvSpPr>
        <p:spPr bwMode="auto">
          <a:xfrm>
            <a:off x="467543" y="2744058"/>
            <a:ext cx="84256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>
                <a:sym typeface="Wingdings" pitchFamily="2" charset="2"/>
              </a:rPr>
              <a:t> </a:t>
            </a:r>
            <a:r>
              <a:rPr lang="en-GB" sz="1600" dirty="0" smtClean="0">
                <a:sym typeface="Wingdings" pitchFamily="2" charset="2"/>
              </a:rPr>
              <a:t>The survey sample showed that problems concerned with user authentication</a:t>
            </a:r>
            <a:br>
              <a:rPr lang="en-GB" sz="1600" dirty="0" smtClean="0">
                <a:sym typeface="Wingdings" pitchFamily="2" charset="2"/>
              </a:rPr>
            </a:br>
            <a:r>
              <a:rPr lang="en-GB" sz="1600" dirty="0" smtClean="0"/>
              <a:t>are not viewed as </a:t>
            </a:r>
            <a:r>
              <a:rPr lang="en-GB" sz="1600" dirty="0"/>
              <a:t>prominent by relying </a:t>
            </a:r>
            <a:r>
              <a:rPr lang="en-GB" sz="1600" dirty="0" smtClean="0"/>
              <a:t>parties</a:t>
            </a:r>
            <a:endParaRPr lang="en-GB" sz="1600" dirty="0"/>
          </a:p>
        </p:txBody>
      </p:sp>
      <p:sp>
        <p:nvSpPr>
          <p:cNvPr id="86027" name="Textfeld 15"/>
          <p:cNvSpPr txBox="1">
            <a:spLocks noChangeArrowheads="1"/>
          </p:cNvSpPr>
          <p:nvPr/>
        </p:nvSpPr>
        <p:spPr bwMode="auto">
          <a:xfrm>
            <a:off x="467543" y="5723559"/>
            <a:ext cx="8569646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>
                <a:sym typeface="Wingdings" pitchFamily="2" charset="2"/>
              </a:rPr>
              <a:t> </a:t>
            </a:r>
            <a:r>
              <a:rPr lang="en-GB" sz="1600" dirty="0" smtClean="0">
                <a:sym typeface="Wingdings" pitchFamily="2" charset="2"/>
              </a:rPr>
              <a:t>The most typical errors found are typos and forgotten passwords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75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467542" y="4086785"/>
            <a:ext cx="1656186" cy="193460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36000" rIns="36000" anchor="ctr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Expected </a:t>
            </a:r>
            <a:r>
              <a:rPr lang="en-US" sz="1400" dirty="0" smtClean="0">
                <a:solidFill>
                  <a:schemeClr val="bg1"/>
                </a:solidFill>
              </a:rPr>
              <a:t>transition costs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to </a:t>
            </a:r>
            <a:r>
              <a:rPr lang="en-US" sz="1400" dirty="0">
                <a:solidFill>
                  <a:schemeClr val="bg1"/>
                </a:solidFill>
              </a:rPr>
              <a:t>eIDs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2123728" y="4086785"/>
            <a:ext cx="6552728" cy="193460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sp>
        <p:nvSpPr>
          <p:cNvPr id="87044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GB" sz="2400" dirty="0" smtClean="0"/>
              <a:t>Authentication methods and expected transition costs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496300" y="6524625"/>
            <a:ext cx="647700" cy="333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87046" name="Rechteck 4"/>
          <p:cNvSpPr>
            <a:spLocks noChangeArrowheads="1"/>
          </p:cNvSpPr>
          <p:nvPr/>
        </p:nvSpPr>
        <p:spPr bwMode="auto">
          <a:xfrm>
            <a:off x="467542" y="1268411"/>
            <a:ext cx="1656186" cy="24479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Authentication methods for services provided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23729" y="1268410"/>
            <a:ext cx="6552728" cy="24479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sp>
        <p:nvSpPr>
          <p:cNvPr id="87048" name="Textfeld 14"/>
          <p:cNvSpPr txBox="1">
            <a:spLocks noChangeArrowheads="1"/>
          </p:cNvSpPr>
          <p:nvPr/>
        </p:nvSpPr>
        <p:spPr bwMode="auto">
          <a:xfrm>
            <a:off x="467542" y="3717032"/>
            <a:ext cx="87849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400" dirty="0">
                <a:latin typeface="+mn-lt"/>
                <a:sym typeface="Wingdings" pitchFamily="2" charset="2"/>
              </a:rPr>
              <a:t></a:t>
            </a:r>
            <a:r>
              <a:rPr lang="de-DE" sz="1600" dirty="0">
                <a:latin typeface="+mn-lt"/>
                <a:sym typeface="Wingdings" pitchFamily="2" charset="2"/>
              </a:rPr>
              <a:t> </a:t>
            </a:r>
            <a:r>
              <a:rPr lang="en-GB" sz="1400" dirty="0" smtClean="0">
                <a:latin typeface="+mn-lt"/>
              </a:rPr>
              <a:t>Username and Password is the most common method of authentication</a:t>
            </a:r>
            <a:endParaRPr lang="en-GB" sz="1400" dirty="0">
              <a:latin typeface="+mn-lt"/>
            </a:endParaRPr>
          </a:p>
        </p:txBody>
      </p:sp>
      <p:graphicFrame>
        <p:nvGraphicFramePr>
          <p:cNvPr id="19" name="Diagramm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152197"/>
              </p:ext>
            </p:extLst>
          </p:nvPr>
        </p:nvGraphicFramePr>
        <p:xfrm>
          <a:off x="2352212" y="1301968"/>
          <a:ext cx="6324244" cy="2446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Diagramm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115350"/>
              </p:ext>
            </p:extLst>
          </p:nvPr>
        </p:nvGraphicFramePr>
        <p:xfrm>
          <a:off x="2383332" y="3861049"/>
          <a:ext cx="6105526" cy="2160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574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GB" sz="2400" cap="none" dirty="0" smtClean="0"/>
              <a:t>Importance of eID features</a:t>
            </a:r>
            <a:endParaRPr lang="en-GB" sz="2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496300" y="6524625"/>
            <a:ext cx="647700" cy="3333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88068" name="Rechteck 4"/>
          <p:cNvSpPr>
            <a:spLocks noChangeArrowheads="1"/>
          </p:cNvSpPr>
          <p:nvPr/>
        </p:nvSpPr>
        <p:spPr bwMode="auto">
          <a:xfrm>
            <a:off x="466725" y="1484784"/>
            <a:ext cx="1656000" cy="39609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Importance of eID features for service providers’ services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22725" y="1484784"/>
            <a:ext cx="6527355" cy="39609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sp>
        <p:nvSpPr>
          <p:cNvPr id="88070" name="Textfeld 14"/>
          <p:cNvSpPr txBox="1">
            <a:spLocks noChangeArrowheads="1"/>
          </p:cNvSpPr>
          <p:nvPr/>
        </p:nvSpPr>
        <p:spPr bwMode="auto">
          <a:xfrm>
            <a:off x="539552" y="5517232"/>
            <a:ext cx="79208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 dirty="0" smtClean="0">
                <a:sym typeface="Wingdings" pitchFamily="2" charset="2"/>
              </a:rPr>
              <a:t> </a:t>
            </a:r>
            <a:r>
              <a:rPr lang="en-GB" sz="1600" dirty="0" smtClean="0">
                <a:latin typeface="+mn-lt"/>
                <a:sym typeface="Wingdings" pitchFamily="2" charset="2"/>
              </a:rPr>
              <a:t>Results show that different Industries have different priorities concerning the importance of how data is obtained </a:t>
            </a:r>
            <a:endParaRPr lang="en-GB" sz="1600" dirty="0">
              <a:latin typeface="+mn-lt"/>
            </a:endParaRPr>
          </a:p>
        </p:txBody>
      </p:sp>
      <p:grpSp>
        <p:nvGrpSpPr>
          <p:cNvPr id="88071" name="Gruppieren 17"/>
          <p:cNvGrpSpPr>
            <a:grpSpLocks/>
          </p:cNvGrpSpPr>
          <p:nvPr/>
        </p:nvGrpSpPr>
        <p:grpSpPr bwMode="auto">
          <a:xfrm>
            <a:off x="2339752" y="1590381"/>
            <a:ext cx="6048672" cy="3710827"/>
            <a:chOff x="867562" y="1"/>
            <a:chExt cx="5293870" cy="3265002"/>
          </a:xfrm>
        </p:grpSpPr>
        <p:pic>
          <p:nvPicPr>
            <p:cNvPr id="88072" name="Grafik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079"/>
            <a:stretch>
              <a:fillRect/>
            </a:stretch>
          </p:blipFill>
          <p:spPr bwMode="auto">
            <a:xfrm rot="5400000">
              <a:off x="1972689" y="-1105126"/>
              <a:ext cx="3083615" cy="529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73" name="Grafik 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1" t="37662" r="1218" b="58900"/>
            <a:stretch>
              <a:fillRect/>
            </a:stretch>
          </p:blipFill>
          <p:spPr bwMode="auto">
            <a:xfrm>
              <a:off x="3858039" y="3082786"/>
              <a:ext cx="2269436" cy="18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5834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el 1"/>
          <p:cNvSpPr>
            <a:spLocks noGrp="1"/>
          </p:cNvSpPr>
          <p:nvPr>
            <p:ph type="title"/>
          </p:nvPr>
        </p:nvSpPr>
        <p:spPr>
          <a:xfrm>
            <a:off x="466725" y="334800"/>
            <a:ext cx="8208000" cy="369332"/>
          </a:xfrm>
        </p:spPr>
        <p:txBody>
          <a:bodyPr/>
          <a:lstStyle/>
          <a:p>
            <a:r>
              <a:rPr lang="en-GB" dirty="0" smtClean="0"/>
              <a:t>Implementation hurdles</a:t>
            </a:r>
            <a:endParaRPr lang="en-GB" sz="2400" dirty="0" smtClean="0"/>
          </a:p>
        </p:txBody>
      </p:sp>
      <p:sp>
        <p:nvSpPr>
          <p:cNvPr id="89092" name="Rechteck 4"/>
          <p:cNvSpPr>
            <a:spLocks noChangeArrowheads="1"/>
          </p:cNvSpPr>
          <p:nvPr/>
        </p:nvSpPr>
        <p:spPr bwMode="auto">
          <a:xfrm>
            <a:off x="466725" y="1484784"/>
            <a:ext cx="1656000" cy="391603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Hurdles to the implementation of eID technology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22725" y="1484784"/>
            <a:ext cx="6554549" cy="3916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>
              <a:spcAft>
                <a:spcPts val="300"/>
              </a:spcAft>
              <a:defRPr/>
            </a:pPr>
            <a:endParaRPr lang="de-DE" sz="1800" b="0" dirty="0"/>
          </a:p>
        </p:txBody>
      </p:sp>
      <p:sp>
        <p:nvSpPr>
          <p:cNvPr id="89095" name="Rechteck 7"/>
          <p:cNvSpPr>
            <a:spLocks noChangeArrowheads="1"/>
          </p:cNvSpPr>
          <p:nvPr/>
        </p:nvSpPr>
        <p:spPr bwMode="auto">
          <a:xfrm>
            <a:off x="539552" y="5508521"/>
            <a:ext cx="78488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66700" indent="-266700"/>
            <a:r>
              <a:rPr lang="en-GB" sz="1600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en-GB" sz="1600" b="1" dirty="0" smtClean="0">
                <a:solidFill>
                  <a:srgbClr val="000000"/>
                </a:solidFill>
                <a:sym typeface="Wingdings" pitchFamily="2" charset="2"/>
              </a:rPr>
              <a:t>Results show significant industry differences concerning the knowledge of </a:t>
            </a:r>
            <a:r>
              <a:rPr lang="en-GB" sz="1600" b="1" dirty="0" err="1" smtClean="0">
                <a:solidFill>
                  <a:srgbClr val="000000"/>
                </a:solidFill>
                <a:sym typeface="Wingdings" pitchFamily="2" charset="2"/>
              </a:rPr>
              <a:t>eID</a:t>
            </a:r>
            <a:r>
              <a:rPr lang="en-GB" sz="1600" b="1" dirty="0" smtClean="0">
                <a:solidFill>
                  <a:srgbClr val="000000"/>
                </a:solidFill>
                <a:sym typeface="Wingdings" pitchFamily="2" charset="2"/>
              </a:rPr>
              <a:t> technology</a:t>
            </a:r>
            <a:endParaRPr lang="en-GB" sz="1600" b="1" dirty="0">
              <a:solidFill>
                <a:srgbClr val="000000"/>
              </a:solidFill>
            </a:endParaRPr>
          </a:p>
        </p:txBody>
      </p:sp>
      <p:grpSp>
        <p:nvGrpSpPr>
          <p:cNvPr id="89094" name="Gruppieren 24"/>
          <p:cNvGrpSpPr>
            <a:grpSpLocks/>
          </p:cNvGrpSpPr>
          <p:nvPr/>
        </p:nvGrpSpPr>
        <p:grpSpPr bwMode="auto">
          <a:xfrm>
            <a:off x="2267740" y="1596317"/>
            <a:ext cx="6048676" cy="3804504"/>
            <a:chOff x="327022" y="76984"/>
            <a:chExt cx="5768151" cy="3827392"/>
          </a:xfrm>
        </p:grpSpPr>
        <p:pic>
          <p:nvPicPr>
            <p:cNvPr id="89096" name="Grafik 2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388509" y="-984503"/>
              <a:ext cx="3645176" cy="576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097" name="Grafik 2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131" t="37662" r="1218" b="58900"/>
            <a:stretch>
              <a:fillRect/>
            </a:stretch>
          </p:blipFill>
          <p:spPr bwMode="auto">
            <a:xfrm>
              <a:off x="3825737" y="3722159"/>
              <a:ext cx="2269436" cy="18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88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IAO">
  <a:themeElements>
    <a:clrScheme name="Fraunhofer2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179C7D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 typeface="Wingdings" pitchFamily="2" charset="2"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LT Com 55 Roman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 typeface="Wingdings" pitchFamily="2" charset="2"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utiger LT Com 55 Roman" pitchFamily="34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Fraunhofer Farbpalette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dy 1">
    <a:dk1>
      <a:srgbClr val="000000"/>
    </a:dk1>
    <a:lt1>
      <a:srgbClr val="FFFFFF"/>
    </a:lt1>
    <a:dk2>
      <a:srgbClr val="000000"/>
    </a:dk2>
    <a:lt2>
      <a:srgbClr val="808080"/>
    </a:lt2>
    <a:accent1>
      <a:srgbClr val="B2B2B2"/>
    </a:accent1>
    <a:accent2>
      <a:srgbClr val="EE1847"/>
    </a:accent2>
    <a:accent3>
      <a:srgbClr val="FFFFFF"/>
    </a:accent3>
    <a:accent4>
      <a:srgbClr val="000000"/>
    </a:accent4>
    <a:accent5>
      <a:srgbClr val="D5D5D5"/>
    </a:accent5>
    <a:accent6>
      <a:srgbClr val="D8153F"/>
    </a:accent6>
    <a:hlink>
      <a:srgbClr val="F56482"/>
    </a:hlink>
    <a:folHlink>
      <a:srgbClr val="FAC8D2"/>
    </a:folHlink>
  </a:clrScheme>
  <a:fontScheme name="Body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559</Words>
  <Application>Microsoft Office PowerPoint</Application>
  <PresentationFormat>Bildschirmpräsentation (4:3)</PresentationFormat>
  <Paragraphs>103</Paragraphs>
  <Slides>11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Master_IAO</vt:lpstr>
      <vt:lpstr>Visio</vt:lpstr>
      <vt:lpstr>Service providers’ requirements for eID solutions Empirical evidence from the leisure sector</vt:lpstr>
      <vt:lpstr>Introduction</vt:lpstr>
      <vt:lpstr>Economic perspective on eID technology</vt:lpstr>
      <vt:lpstr>eID stakeholders</vt:lpstr>
      <vt:lpstr>Survey design and sample characteristics </vt:lpstr>
      <vt:lpstr>Frequency and types of errors in user authentication</vt:lpstr>
      <vt:lpstr>Authentication methods and expected transition costs</vt:lpstr>
      <vt:lpstr>Importance of eID features</vt:lpstr>
      <vt:lpstr>Implementation hurdles</vt:lpstr>
      <vt:lpstr>Summary</vt:lpstr>
      <vt:lpstr>Thank you for your attention!</vt:lpstr>
    </vt:vector>
  </TitlesOfParts>
  <Company>Fraunhofer IAO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Sellung, Rachelle</dc:creator>
  <cp:lastModifiedBy>Kubach, Michael</cp:lastModifiedBy>
  <cp:revision>53</cp:revision>
  <cp:lastPrinted>2011-04-27T07:57:31Z</cp:lastPrinted>
  <dcterms:created xsi:type="dcterms:W3CDTF">2013-07-01T10:40:52Z</dcterms:created>
  <dcterms:modified xsi:type="dcterms:W3CDTF">2013-09-10T04:50:01Z</dcterms:modified>
</cp:coreProperties>
</file>

<file path=userCustomization/customUI.xml><?xml version="1.0" encoding="utf-8"?>
<mso:customUI xmlns:doc="http://schemas.microsoft.com/office/2006/01/customui/currentDocument" xmlns:mso="http://schemas.microsoft.com/office/2006/01/customui">
  <mso:ribbon>
    <mso:qat>
      <mso:documentControls>
        <mso:separator idQ="doc:sep1" visible="true"/>
        <mso:control idQ="mso:SlideLayoutGallery" visible="true"/>
      </mso:documentControls>
    </mso:qat>
  </mso:ribbon>
</mso:customUI>
</file>